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337" r:id="rId2"/>
    <p:sldId id="338" r:id="rId3"/>
    <p:sldId id="339" r:id="rId4"/>
    <p:sldId id="340" r:id="rId5"/>
    <p:sldId id="341" r:id="rId6"/>
    <p:sldId id="342" r:id="rId7"/>
    <p:sldId id="343" r:id="rId8"/>
    <p:sldId id="369" r:id="rId9"/>
    <p:sldId id="344" r:id="rId10"/>
  </p:sldIdLst>
  <p:sldSz cx="9144000" cy="6858000" type="screen4x3"/>
  <p:notesSz cx="6718300" cy="9855200"/>
  <p:defaultTextStyle>
    <a:defPPr>
      <a:defRPr lang="en-US"/>
    </a:defPPr>
    <a:lvl1pPr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1pPr>
    <a:lvl2pPr marL="388938" indent="68263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2pPr>
    <a:lvl3pPr marL="777875" indent="136525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3pPr>
    <a:lvl4pPr marL="1168400" indent="203200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4pPr>
    <a:lvl5pPr marL="1557338" indent="271463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UniversGT-Light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9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635">
          <p15:clr>
            <a:srgbClr val="A4A3A4"/>
          </p15:clr>
        </p15:guide>
        <p15:guide id="4" pos="3061">
          <p15:clr>
            <a:srgbClr val="A4A3A4"/>
          </p15:clr>
        </p15:guide>
        <p15:guide id="5" pos="27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09"/>
    <p:restoredTop sz="94674"/>
  </p:normalViewPr>
  <p:slideViewPr>
    <p:cSldViewPr>
      <p:cViewPr varScale="1">
        <p:scale>
          <a:sx n="99" d="100"/>
          <a:sy n="99" d="100"/>
        </p:scale>
        <p:origin x="1542" y="78"/>
      </p:cViewPr>
      <p:guideLst>
        <p:guide orient="horz" pos="1179"/>
        <p:guide orient="horz"/>
        <p:guide orient="horz" pos="635"/>
        <p:guide pos="3061"/>
        <p:guide pos="27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5" d="100"/>
        <a:sy n="3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66A31E-3102-4240-9A67-56EA93DFB8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2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7403DE-F692-114B-B27C-16D9709F82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492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C71DDCB0-AF69-477D-BD51-8F3D21A9B6F3}" type="datetime1">
              <a:rPr lang="en-US" altLang="en-US"/>
              <a:pPr>
                <a:defRPr/>
              </a:pPr>
              <a:t>6/11/2019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AFE13-65C4-9F48-9572-A6AE8DCC1B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11475" cy="492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0EF1C-7E39-FB49-9D14-533C829712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5238" y="9361488"/>
            <a:ext cx="2911475" cy="492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DEA8EFB8-5521-40E4-82FB-9688B6CCB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C4564A-95D3-BE4C-98EB-31C3A9F091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2125"/>
          </a:xfrm>
          <a:prstGeom prst="rect">
            <a:avLst/>
          </a:prstGeom>
        </p:spPr>
        <p:txBody>
          <a:bodyPr vert="horz" wrap="square" lIns="87426" tIns="43713" rIns="87426" bIns="4371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0FAB8C-B570-F448-979D-93942C46569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05238" y="0"/>
            <a:ext cx="2911475" cy="492125"/>
          </a:xfrm>
          <a:prstGeom prst="rect">
            <a:avLst/>
          </a:prstGeom>
        </p:spPr>
        <p:txBody>
          <a:bodyPr vert="horz" wrap="square" lIns="87426" tIns="43713" rIns="87426" bIns="4371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1E1E8120-813B-4980-8329-007893698204}" type="datetime1">
              <a:rPr lang="en-GB" altLang="en-US"/>
              <a:pPr>
                <a:defRPr/>
              </a:pPr>
              <a:t>11/06/2019</a:t>
            </a:fld>
            <a:endParaRPr lang="en-GB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6B75206-44C5-6446-A10A-ED9D900A60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9775"/>
            <a:ext cx="4924425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426" tIns="43713" rIns="87426" bIns="43713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E81DB33-6FEB-3842-9418-57F74E868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1513" y="4679950"/>
            <a:ext cx="5375275" cy="4435475"/>
          </a:xfrm>
          <a:prstGeom prst="rect">
            <a:avLst/>
          </a:prstGeom>
        </p:spPr>
        <p:txBody>
          <a:bodyPr vert="horz" wrap="square" lIns="87426" tIns="43713" rIns="87426" bIns="43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  <a:endParaRPr lang="en-GB" alt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09990-713B-8940-B9BA-4A5C816915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11475" cy="492125"/>
          </a:xfrm>
          <a:prstGeom prst="rect">
            <a:avLst/>
          </a:prstGeom>
        </p:spPr>
        <p:txBody>
          <a:bodyPr vert="horz" wrap="square" lIns="87426" tIns="43713" rIns="87426" bIns="4371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2BF3D-7185-1C47-9F74-7B15CCEE3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05238" y="9361488"/>
            <a:ext cx="2911475" cy="492125"/>
          </a:xfrm>
          <a:prstGeom prst="rect">
            <a:avLst/>
          </a:prstGeom>
        </p:spPr>
        <p:txBody>
          <a:bodyPr vert="horz" wrap="square" lIns="87426" tIns="43713" rIns="87426" bIns="4371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Calibri" charset="0"/>
                <a:ea typeface="MS PGothic" charset="-128"/>
              </a:defRPr>
            </a:lvl1pPr>
          </a:lstStyle>
          <a:p>
            <a:pPr>
              <a:defRPr/>
            </a:pPr>
            <a:fld id="{6CC9FFBE-228B-4E7E-AD04-54B4BBCEF9C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MS PGothic" pitchFamily="34" charset="-128"/>
        <a:cs typeface="MS PGothic" pitchFamily="34" charset="-128"/>
      </a:defRPr>
    </a:lvl1pPr>
    <a:lvl2pPr marL="388938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MS PGothic" pitchFamily="34" charset="-128"/>
        <a:cs typeface="MS PGothic" pitchFamily="34" charset="-128"/>
      </a:defRPr>
    </a:lvl2pPr>
    <a:lvl3pPr marL="777875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MS PGothic" pitchFamily="34" charset="-128"/>
        <a:cs typeface="MS PGothic" pitchFamily="34" charset="-128"/>
      </a:defRPr>
    </a:lvl3pPr>
    <a:lvl4pPr marL="1168400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MS PGothic" pitchFamily="34" charset="-128"/>
        <a:cs typeface="MS PGothic" pitchFamily="34" charset="-128"/>
      </a:defRPr>
    </a:lvl4pPr>
    <a:lvl5pPr marL="1557338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MS PGothic" pitchFamily="34" charset="-128"/>
        <a:cs typeface="MS PGothic" pitchFamily="34" charset="-128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>
            <a:extLst>
              <a:ext uri="{FF2B5EF4-FFF2-40B4-BE49-F238E27FC236}">
                <a16:creationId xmlns:a16="http://schemas.microsoft.com/office/drawing/2014/main" id="{0EB1A3AE-CE7B-4642-BCC4-A0FA0EA587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Notes Placeholder 2">
            <a:extLst>
              <a:ext uri="{FF2B5EF4-FFF2-40B4-BE49-F238E27FC236}">
                <a16:creationId xmlns:a16="http://schemas.microsoft.com/office/drawing/2014/main" id="{3A63BE94-777A-40AB-8A2D-9CCD22561F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19" name="Slide Number Placeholder 3">
            <a:extLst>
              <a:ext uri="{FF2B5EF4-FFF2-40B4-BE49-F238E27FC236}">
                <a16:creationId xmlns:a16="http://schemas.microsoft.com/office/drawing/2014/main" id="{1D87BBC7-2AB6-4F37-A8A3-3B72F4A1CD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361B32-20E1-4282-B614-5F84762D0189}" type="slidenum">
              <a:rPr lang="en-GB" altLang="en-US" sz="1100" smtClean="0"/>
              <a:pPr>
                <a:spcBef>
                  <a:spcPct val="0"/>
                </a:spcBef>
              </a:pPr>
              <a:t>3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>
            <a:extLst>
              <a:ext uri="{FF2B5EF4-FFF2-40B4-BE49-F238E27FC236}">
                <a16:creationId xmlns:a16="http://schemas.microsoft.com/office/drawing/2014/main" id="{F4E996F5-DD47-40F1-8C20-15F29525DB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6" name="Notes Placeholder 2">
            <a:extLst>
              <a:ext uri="{FF2B5EF4-FFF2-40B4-BE49-F238E27FC236}">
                <a16:creationId xmlns:a16="http://schemas.microsoft.com/office/drawing/2014/main" id="{20468616-53C9-49C5-AD36-3B2122CC83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4A20739C-3890-4D36-938C-C796D6674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CDD67D4-BDDE-4774-8784-0D2CC97B29B0}" type="slidenum">
              <a:rPr lang="en-GB" altLang="en-US" sz="1100" smtClean="0"/>
              <a:pPr>
                <a:spcBef>
                  <a:spcPct val="0"/>
                </a:spcBef>
              </a:pPr>
              <a:t>4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>
            <a:extLst>
              <a:ext uri="{FF2B5EF4-FFF2-40B4-BE49-F238E27FC236}">
                <a16:creationId xmlns:a16="http://schemas.microsoft.com/office/drawing/2014/main" id="{1FB11B06-72F4-49FC-B171-A412E9BAEB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4" name="Notes Placeholder 2">
            <a:extLst>
              <a:ext uri="{FF2B5EF4-FFF2-40B4-BE49-F238E27FC236}">
                <a16:creationId xmlns:a16="http://schemas.microsoft.com/office/drawing/2014/main" id="{7A92574A-82B9-4A60-8F4D-B73CC6870A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315" name="Slide Number Placeholder 3">
            <a:extLst>
              <a:ext uri="{FF2B5EF4-FFF2-40B4-BE49-F238E27FC236}">
                <a16:creationId xmlns:a16="http://schemas.microsoft.com/office/drawing/2014/main" id="{64DC7169-5E85-4DF4-80F6-2ED529E3D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C5439B9-1A35-4837-8B94-A024FF1D12A4}" type="slidenum">
              <a:rPr lang="en-GB" altLang="en-US" sz="1100" smtClean="0"/>
              <a:pPr>
                <a:spcBef>
                  <a:spcPct val="0"/>
                </a:spcBef>
              </a:pPr>
              <a:t>5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04CEA0C5-598C-42FE-80E1-51F393EA9D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ED8ABBE5-C19F-4D4C-83BF-DC617DA816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315E4176-3179-433A-93B3-B136ACAB9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CCD7271-61AB-4688-A85A-FA562508A0B3}" type="slidenum">
              <a:rPr lang="en-GB" altLang="en-US" sz="1100" smtClean="0"/>
              <a:pPr>
                <a:spcBef>
                  <a:spcPct val="0"/>
                </a:spcBef>
              </a:pPr>
              <a:t>6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>
            <a:extLst>
              <a:ext uri="{FF2B5EF4-FFF2-40B4-BE49-F238E27FC236}">
                <a16:creationId xmlns:a16="http://schemas.microsoft.com/office/drawing/2014/main" id="{D67DD6C2-0B74-40A0-9675-C49EAD0185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>
            <a:extLst>
              <a:ext uri="{FF2B5EF4-FFF2-40B4-BE49-F238E27FC236}">
                <a16:creationId xmlns:a16="http://schemas.microsoft.com/office/drawing/2014/main" id="{C642E390-C94B-4D8A-9E29-F1378E1D8E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5356A446-B23B-4681-80E4-F27F382B1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5C1A60C-10FB-4CB0-87EE-DE2A0C0C018F}" type="slidenum">
              <a:rPr lang="en-GB" altLang="en-US" sz="1100" smtClean="0"/>
              <a:pPr>
                <a:spcBef>
                  <a:spcPct val="0"/>
                </a:spcBef>
              </a:pPr>
              <a:t>7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>
            <a:extLst>
              <a:ext uri="{FF2B5EF4-FFF2-40B4-BE49-F238E27FC236}">
                <a16:creationId xmlns:a16="http://schemas.microsoft.com/office/drawing/2014/main" id="{19677A88-7B0A-4506-B390-917FFBFFB7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Notes Placeholder 2">
            <a:extLst>
              <a:ext uri="{FF2B5EF4-FFF2-40B4-BE49-F238E27FC236}">
                <a16:creationId xmlns:a16="http://schemas.microsoft.com/office/drawing/2014/main" id="{FE5028F3-A461-4D48-8153-01F7420133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BAD89B07-E346-47E5-8090-43890F754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1BA416-1B9C-43DB-9014-1FF473E4B500}" type="slidenum">
              <a:rPr lang="en-GB" altLang="en-US" sz="1100" smtClean="0"/>
              <a:pPr>
                <a:spcBef>
                  <a:spcPct val="0"/>
                </a:spcBef>
              </a:pPr>
              <a:t>8</a:t>
            </a:fld>
            <a:endParaRPr lang="en-GB" altLang="en-US" sz="11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BE04C0E2-5599-47E0-ADD9-F86AB3F621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F2492DDC-19F8-4708-AD39-B6761A2B5F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FF361E49-2FB9-47B7-8A3C-23D0A3B7FF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F675BB-D4AF-44A4-AF2F-A65164DF0C48}" type="slidenum">
              <a:rPr lang="en-GB" altLang="en-US" sz="1100" smtClean="0"/>
              <a:pPr>
                <a:spcBef>
                  <a:spcPct val="0"/>
                </a:spcBef>
              </a:pPr>
              <a:t>9</a:t>
            </a:fld>
            <a:endParaRPr lang="en-GB" altLang="en-US" sz="11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8BA63-2850-4016-A002-81052CFCD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287338"/>
            <a:ext cx="1082675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000" y="2640000"/>
            <a:ext cx="7310769" cy="252000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ts val="6000"/>
              </a:lnSpc>
              <a:defRPr sz="5000" spc="-85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0" y="349932"/>
            <a:ext cx="7310769" cy="1800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ts val="3100"/>
              </a:lnSpc>
              <a:buNone/>
              <a:defRPr sz="3000" spc="-34" baseline="0">
                <a:solidFill>
                  <a:schemeClr val="accent1"/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70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FA238A-7260-457F-997A-AA11F06B68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50" y="333375"/>
            <a:ext cx="5730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730021"/>
            <a:ext cx="8424000" cy="466731"/>
          </a:xfrm>
        </p:spPr>
        <p:txBody>
          <a:bodyPr lIns="0" tIns="0" rIns="0" bIns="0" anchor="t">
            <a:normAutofit/>
          </a:bodyPr>
          <a:lstStyle>
            <a:lvl1pPr algn="l">
              <a:lnSpc>
                <a:spcPts val="3100"/>
              </a:lnSpc>
              <a:defRPr sz="2400" spc="-85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40768"/>
            <a:ext cx="8424000" cy="4851231"/>
          </a:xfrm>
        </p:spPr>
        <p:txBody>
          <a:bodyPr lIns="0" tIns="0" rIns="0" bIns="0">
            <a:normAutofit/>
          </a:bodyPr>
          <a:lstStyle>
            <a:lvl1pPr marL="184075" indent="-216000">
              <a:lnSpc>
                <a:spcPts val="2200"/>
              </a:lnSpc>
              <a:spcBef>
                <a:spcPts val="0"/>
              </a:spcBef>
              <a:defRPr sz="2200" spc="-17" baseline="0"/>
            </a:lvl1pPr>
            <a:lvl2pPr marL="432000" indent="-216000">
              <a:lnSpc>
                <a:spcPts val="2200"/>
              </a:lnSpc>
              <a:spcBef>
                <a:spcPts val="0"/>
              </a:spcBef>
              <a:buFont typeface="Arial" pitchFamily="34" charset="0"/>
              <a:buChar char="•"/>
              <a:defRPr sz="2200" spc="-17" baseline="0"/>
            </a:lvl2pPr>
            <a:lvl3pPr marL="648000" indent="-216000">
              <a:lnSpc>
                <a:spcPts val="2200"/>
              </a:lnSpc>
              <a:spcBef>
                <a:spcPts val="0"/>
              </a:spcBef>
              <a:buFont typeface="Arial" pitchFamily="34" charset="0"/>
              <a:buChar char="•"/>
              <a:defRPr sz="2200" spc="-17" baseline="0"/>
            </a:lvl3pPr>
            <a:lvl4pPr marL="864000" indent="-216000">
              <a:lnSpc>
                <a:spcPts val="2200"/>
              </a:lnSpc>
              <a:spcBef>
                <a:spcPts val="0"/>
              </a:spcBef>
              <a:buFont typeface="Arial" pitchFamily="34" charset="0"/>
              <a:buChar char="•"/>
              <a:defRPr sz="2200" spc="-17" baseline="0"/>
            </a:lvl4pPr>
            <a:lvl5pPr marL="1080000" indent="-216000">
              <a:lnSpc>
                <a:spcPts val="2200"/>
              </a:lnSpc>
              <a:spcBef>
                <a:spcPts val="0"/>
              </a:spcBef>
              <a:buFont typeface="Arial" pitchFamily="34" charset="0"/>
              <a:buChar char="•"/>
              <a:defRPr sz="2200" spc="-17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B9A94-6C0B-462D-BE02-0AB41772BF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40400" y="6300788"/>
            <a:ext cx="3043238" cy="35877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ts val="1000"/>
              </a:lnSpc>
              <a:defRPr sz="800">
                <a:solidFill>
                  <a:schemeClr val="tx2"/>
                </a:solidFill>
                <a:latin typeface="UniversGT-Light" charset="0"/>
                <a:ea typeface="MS PGothic" pitchFamily="34" charset="-128"/>
              </a:defRPr>
            </a:lvl1pPr>
          </a:lstStyle>
          <a:p>
            <a:pPr>
              <a:defRPr/>
            </a:pPr>
            <a:r>
              <a:rPr lang="en-GB" altLang="en-US"/>
              <a:t>BP Statistical Review of World Energy 2019</a:t>
            </a:r>
          </a:p>
          <a:p>
            <a:pPr>
              <a:defRPr/>
            </a:pPr>
            <a:r>
              <a:rPr lang="en-GB" altLang="en-US"/>
              <a:t>© BP </a:t>
            </a:r>
            <a:r>
              <a:rPr lang="en-GB" altLang="en-US" err="1"/>
              <a:t>p.l.c</a:t>
            </a:r>
            <a:r>
              <a:rPr lang="en-GB" altLang="en-US"/>
              <a:t>. 2019</a:t>
            </a:r>
          </a:p>
        </p:txBody>
      </p:sp>
    </p:spTree>
    <p:extLst>
      <p:ext uri="{BB962C8B-B14F-4D97-AF65-F5344CB8AC3E}">
        <p14:creationId xmlns:p14="http://schemas.microsoft.com/office/powerpoint/2010/main" val="186214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8EFF3A9-E2B8-464F-96B8-979C8F4CDB1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1712A3D-6399-4758-88A4-575FD0C079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</p:sldLayoutIdLst>
  <p:hf sldNum="0" hdr="0"/>
  <p:txStyles>
    <p:titleStyle>
      <a:lvl1pPr algn="ctr" defTabSz="777875" rtl="0" eaLnBrk="0" fontAlgn="base" hangingPunct="0"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algn="ctr" defTabSz="77787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  <a:cs typeface="MS PGothic" pitchFamily="34" charset="-128"/>
        </a:defRPr>
      </a:lvl2pPr>
      <a:lvl3pPr algn="ctr" defTabSz="77787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  <a:cs typeface="MS PGothic" pitchFamily="34" charset="-128"/>
        </a:defRPr>
      </a:lvl3pPr>
      <a:lvl4pPr algn="ctr" defTabSz="77787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  <a:cs typeface="MS PGothic" pitchFamily="34" charset="-128"/>
        </a:defRPr>
      </a:lvl4pPr>
      <a:lvl5pPr algn="ctr" defTabSz="777875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  <a:cs typeface="MS PGothic" pitchFamily="34" charset="-128"/>
        </a:defRPr>
      </a:lvl5pPr>
      <a:lvl6pPr marL="457200" algn="ctr" defTabSz="777875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</a:defRPr>
      </a:lvl6pPr>
      <a:lvl7pPr marL="914400" algn="ctr" defTabSz="777875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</a:defRPr>
      </a:lvl7pPr>
      <a:lvl8pPr marL="1371600" algn="ctr" defTabSz="777875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</a:defRPr>
      </a:lvl8pPr>
      <a:lvl9pPr marL="1828800" algn="ctr" defTabSz="777875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UniversGT-Light" pitchFamily="-84" charset="0"/>
          <a:ea typeface="MS PGothic" pitchFamily="34" charset="-128"/>
        </a:defRPr>
      </a:lvl9pPr>
    </p:titleStyle>
    <p:bodyStyle>
      <a:lvl1pPr marL="292100" indent="-292100" algn="l" defTabSz="777875" rtl="0" eaLnBrk="0" fontAlgn="base" hangingPunct="0">
        <a:lnSpc>
          <a:spcPts val="1875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1pPr>
      <a:lvl2pPr marL="631825" indent="-242888" algn="l" defTabSz="777875" rtl="0" eaLnBrk="0" fontAlgn="base" hangingPunct="0">
        <a:lnSpc>
          <a:spcPts val="1875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2pPr>
      <a:lvl3pPr marL="973138" indent="-193675" algn="l" defTabSz="777875" rtl="0" eaLnBrk="0" fontAlgn="base" hangingPunct="0">
        <a:lnSpc>
          <a:spcPts val="1875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3pPr>
      <a:lvl4pPr marL="1363663" indent="-193675" algn="l" defTabSz="777875" rtl="0" eaLnBrk="0" fontAlgn="base" hangingPunct="0">
        <a:lnSpc>
          <a:spcPts val="1875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4pPr>
      <a:lvl5pPr marL="1752600" indent="-193675" algn="l" defTabSz="777875" rtl="0" eaLnBrk="0" fontAlgn="base" hangingPunct="0">
        <a:lnSpc>
          <a:spcPts val="1875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Box 3">
            <a:extLst>
              <a:ext uri="{FF2B5EF4-FFF2-40B4-BE49-F238E27FC236}">
                <a16:creationId xmlns:a16="http://schemas.microsoft.com/office/drawing/2014/main" id="{19EFFE0B-8DB4-4500-8FC3-C8F6783A1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638" y="6523038"/>
            <a:ext cx="244792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700">
                <a:solidFill>
                  <a:srgbClr val="006F59"/>
                </a:solidFill>
                <a:latin typeface="UniversGT-LightOblique"/>
                <a:ea typeface="UniversGT-LightOblique"/>
                <a:cs typeface="UniversGT-LightOblique"/>
              </a:rPr>
              <a:t>bp.com/statisticalreview        #BPstats</a:t>
            </a:r>
          </a:p>
        </p:txBody>
      </p:sp>
      <p:sp>
        <p:nvSpPr>
          <p:cNvPr id="6146" name="TextBox 5">
            <a:extLst>
              <a:ext uri="{FF2B5EF4-FFF2-40B4-BE49-F238E27FC236}">
                <a16:creationId xmlns:a16="http://schemas.microsoft.com/office/drawing/2014/main" id="{DC26A213-B578-4F05-9F89-178EAF69F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6913" y="6538913"/>
            <a:ext cx="89535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600">
                <a:solidFill>
                  <a:srgbClr val="006F59"/>
                </a:solidFill>
                <a:latin typeface="UniversGT-LightOblique"/>
                <a:ea typeface="UniversGT-LightOblique"/>
                <a:cs typeface="UniversGT-LightOblique"/>
              </a:rPr>
              <a:t>© BP p.I.c.2019</a:t>
            </a:r>
          </a:p>
        </p:txBody>
      </p:sp>
      <p:pic>
        <p:nvPicPr>
          <p:cNvPr id="6147" name="Picture 2">
            <a:extLst>
              <a:ext uri="{FF2B5EF4-FFF2-40B4-BE49-F238E27FC236}">
                <a16:creationId xmlns:a16="http://schemas.microsoft.com/office/drawing/2014/main" id="{F4ECF255-B0A5-499C-8445-A1371293C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8" y="1341438"/>
            <a:ext cx="405130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D6ACE-D46D-2243-94A9-2BCC0B6BB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749300"/>
            <a:ext cx="8423275" cy="466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>
                <a:solidFill>
                  <a:srgbClr val="CC2131"/>
                </a:solidFill>
                <a:ea typeface="MS PGothic" charset="-128"/>
              </a:rPr>
              <a:t>Natural gas</a:t>
            </a:r>
          </a:p>
        </p:txBody>
      </p:sp>
      <p:sp>
        <p:nvSpPr>
          <p:cNvPr id="7170" name="Footer Placeholder 3">
            <a:extLst>
              <a:ext uri="{FF2B5EF4-FFF2-40B4-BE49-F238E27FC236}">
                <a16:creationId xmlns:a16="http://schemas.microsoft.com/office/drawing/2014/main" id="{07C3C808-222D-4F82-B16E-1FF4118894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>
            <a:extLst>
              <a:ext uri="{FF2B5EF4-FFF2-40B4-BE49-F238E27FC236}">
                <a16:creationId xmlns:a16="http://schemas.microsoft.com/office/drawing/2014/main" id="{FDA142BC-521B-4199-8BCA-7A21E4AE5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1868488"/>
            <a:ext cx="8245475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Footer Placeholder 4">
            <a:extLst>
              <a:ext uri="{FF2B5EF4-FFF2-40B4-BE49-F238E27FC236}">
                <a16:creationId xmlns:a16="http://schemas.microsoft.com/office/drawing/2014/main" id="{CBF42558-E44B-4EF1-83A5-7C10C9CDEE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  <p:sp>
        <p:nvSpPr>
          <p:cNvPr id="8195" name="Title 1">
            <a:extLst>
              <a:ext uri="{FF2B5EF4-FFF2-40B4-BE49-F238E27FC236}">
                <a16:creationId xmlns:a16="http://schemas.microsoft.com/office/drawing/2014/main" id="{77CA1C8C-4F04-46FC-AC0A-A9C6ADFA8CD5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Gas reserves-to-production (R/P) ratios</a:t>
            </a:r>
            <a:br>
              <a:rPr lang="en-GB" altLang="en-US" sz="2400">
                <a:solidFill>
                  <a:srgbClr val="CC2131"/>
                </a:solidFill>
              </a:rPr>
            </a:br>
            <a:r>
              <a:rPr lang="en-GB" altLang="en-US" sz="1800">
                <a:solidFill>
                  <a:srgbClr val="CC2131"/>
                </a:solidFill>
              </a:rPr>
              <a:t>Years</a:t>
            </a:r>
          </a:p>
        </p:txBody>
      </p:sp>
      <p:sp>
        <p:nvSpPr>
          <p:cNvPr id="8196" name="TextBox 6">
            <a:extLst>
              <a:ext uri="{FF2B5EF4-FFF2-40B4-BE49-F238E27FC236}">
                <a16:creationId xmlns:a16="http://schemas.microsoft.com/office/drawing/2014/main" id="{D094D7B0-FAD2-4699-B1B4-76A26AF67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17287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1200">
                <a:solidFill>
                  <a:srgbClr val="CC2131"/>
                </a:solidFill>
              </a:rPr>
              <a:t>2018 by region</a:t>
            </a:r>
          </a:p>
        </p:txBody>
      </p:sp>
      <p:sp>
        <p:nvSpPr>
          <p:cNvPr id="8197" name="TextBox 7">
            <a:extLst>
              <a:ext uri="{FF2B5EF4-FFF2-40B4-BE49-F238E27FC236}">
                <a16:creationId xmlns:a16="http://schemas.microsoft.com/office/drawing/2014/main" id="{B0B46B1B-2D0A-49B5-861E-C235836D8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3" y="1557338"/>
            <a:ext cx="1727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1200">
                <a:solidFill>
                  <a:srgbClr val="CC2131"/>
                </a:solidFill>
              </a:rPr>
              <a:t>History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>
            <a:extLst>
              <a:ext uri="{FF2B5EF4-FFF2-40B4-BE49-F238E27FC236}">
                <a16:creationId xmlns:a16="http://schemas.microsoft.com/office/drawing/2014/main" id="{725064B9-A69F-4F2D-BA82-5AB68C0B0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531938"/>
            <a:ext cx="8256588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Footer Placeholder 4">
            <a:extLst>
              <a:ext uri="{FF2B5EF4-FFF2-40B4-BE49-F238E27FC236}">
                <a16:creationId xmlns:a16="http://schemas.microsoft.com/office/drawing/2014/main" id="{3CF71B7A-3A0D-4185-B70A-2C41033907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  <a:p>
            <a:pPr>
              <a:lnSpc>
                <a:spcPts val="1000"/>
              </a:lnSpc>
              <a:buFontTx/>
              <a:buNone/>
            </a:pPr>
            <a:endParaRPr lang="en-GB" altLang="en-US" sz="800"/>
          </a:p>
        </p:txBody>
      </p:sp>
      <p:sp>
        <p:nvSpPr>
          <p:cNvPr id="10243" name="Title 1">
            <a:extLst>
              <a:ext uri="{FF2B5EF4-FFF2-40B4-BE49-F238E27FC236}">
                <a16:creationId xmlns:a16="http://schemas.microsoft.com/office/drawing/2014/main" id="{D83A775C-6C99-4C01-B783-FF362383F09D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Distribution of proved gas reserves: 1998, 2008 and 2018 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Percentage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>
            <a:extLst>
              <a:ext uri="{FF2B5EF4-FFF2-40B4-BE49-F238E27FC236}">
                <a16:creationId xmlns:a16="http://schemas.microsoft.com/office/drawing/2014/main" id="{757604B2-F0FD-425F-947D-CA3FCA2AD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873250"/>
            <a:ext cx="8364537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Footer Placeholder 4">
            <a:extLst>
              <a:ext uri="{FF2B5EF4-FFF2-40B4-BE49-F238E27FC236}">
                <a16:creationId xmlns:a16="http://schemas.microsoft.com/office/drawing/2014/main" id="{77482475-D5EB-45AA-9828-C95ED1FAB0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id="{61B20BB6-61F1-4F22-A368-D61C3B348428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Gas production/consumption by region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Billion cubic metres</a:t>
            </a:r>
          </a:p>
        </p:txBody>
      </p:sp>
      <p:sp>
        <p:nvSpPr>
          <p:cNvPr id="12292" name="TextBox 7">
            <a:extLst>
              <a:ext uri="{FF2B5EF4-FFF2-40B4-BE49-F238E27FC236}">
                <a16:creationId xmlns:a16="http://schemas.microsoft.com/office/drawing/2014/main" id="{7C0BF106-B654-4FB0-A9D7-D59FDDC13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863" y="1566863"/>
            <a:ext cx="19669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1200">
                <a:solidFill>
                  <a:srgbClr val="CC2131"/>
                </a:solidFill>
              </a:rPr>
              <a:t>Consumption by region</a:t>
            </a:r>
            <a:endParaRPr lang="en-US" altLang="en-US" sz="800">
              <a:solidFill>
                <a:srgbClr val="CC2131"/>
              </a:solidFill>
            </a:endParaRPr>
          </a:p>
        </p:txBody>
      </p:sp>
      <p:sp>
        <p:nvSpPr>
          <p:cNvPr id="12293" name="TextBox 10">
            <a:extLst>
              <a:ext uri="{FF2B5EF4-FFF2-40B4-BE49-F238E27FC236}">
                <a16:creationId xmlns:a16="http://schemas.microsoft.com/office/drawing/2014/main" id="{FB058DCB-2296-46C8-A697-F4AAD81C9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1566863"/>
            <a:ext cx="17287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</a:pPr>
            <a:r>
              <a:rPr lang="en-US" altLang="en-US" sz="1200">
                <a:solidFill>
                  <a:srgbClr val="CC2131"/>
                </a:solidFill>
              </a:rPr>
              <a:t>Production by region</a:t>
            </a:r>
            <a:endParaRPr lang="en-US" altLang="en-US" sz="800">
              <a:solidFill>
                <a:srgbClr val="CC213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>
            <a:extLst>
              <a:ext uri="{FF2B5EF4-FFF2-40B4-BE49-F238E27FC236}">
                <a16:creationId xmlns:a16="http://schemas.microsoft.com/office/drawing/2014/main" id="{8413E498-CABB-469B-92F3-04CA446C6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63675"/>
            <a:ext cx="842645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Footer Placeholder 4">
            <a:extLst>
              <a:ext uri="{FF2B5EF4-FFF2-40B4-BE49-F238E27FC236}">
                <a16:creationId xmlns:a16="http://schemas.microsoft.com/office/drawing/2014/main" id="{396A37D2-53DA-4949-A3CE-64FA41846E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  <a:p>
            <a:pPr>
              <a:lnSpc>
                <a:spcPts val="1000"/>
              </a:lnSpc>
              <a:buFontTx/>
              <a:buNone/>
            </a:pPr>
            <a:endParaRPr lang="en-GB" altLang="en-US" sz="800"/>
          </a:p>
        </p:txBody>
      </p:sp>
      <p:sp>
        <p:nvSpPr>
          <p:cNvPr id="14339" name="Title 1">
            <a:extLst>
              <a:ext uri="{FF2B5EF4-FFF2-40B4-BE49-F238E27FC236}">
                <a16:creationId xmlns:a16="http://schemas.microsoft.com/office/drawing/2014/main" id="{194885ED-D96B-47B3-88BA-831385DFCC79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Gas consumption per capita 2018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Million tonnes oil equivalent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>
            <a:extLst>
              <a:ext uri="{FF2B5EF4-FFF2-40B4-BE49-F238E27FC236}">
                <a16:creationId xmlns:a16="http://schemas.microsoft.com/office/drawing/2014/main" id="{DE497F9C-80B7-4081-819B-8EAEC519B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516063"/>
            <a:ext cx="841216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4528C4D3-0752-4068-82D5-FC6D13B305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  <p:sp>
        <p:nvSpPr>
          <p:cNvPr id="16387" name="Title 1">
            <a:extLst>
              <a:ext uri="{FF2B5EF4-FFF2-40B4-BE49-F238E27FC236}">
                <a16:creationId xmlns:a16="http://schemas.microsoft.com/office/drawing/2014/main" id="{85322004-8A52-4012-8345-6E47446CC0BB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Gas prices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$/mmBtu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>
            <a:extLst>
              <a:ext uri="{FF2B5EF4-FFF2-40B4-BE49-F238E27FC236}">
                <a16:creationId xmlns:a16="http://schemas.microsoft.com/office/drawing/2014/main" id="{D8600A97-17BA-4F0D-8F9B-1E0C63487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52"/>
          <a:stretch>
            <a:fillRect/>
          </a:stretch>
        </p:blipFill>
        <p:spPr bwMode="auto">
          <a:xfrm>
            <a:off x="374650" y="3884613"/>
            <a:ext cx="77978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3">
            <a:extLst>
              <a:ext uri="{FF2B5EF4-FFF2-40B4-BE49-F238E27FC236}">
                <a16:creationId xmlns:a16="http://schemas.microsoft.com/office/drawing/2014/main" id="{B4060ADF-C8C6-43B2-BAD1-28E000F08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67"/>
          <a:stretch>
            <a:fillRect/>
          </a:stretch>
        </p:blipFill>
        <p:spPr bwMode="auto">
          <a:xfrm>
            <a:off x="374650" y="1412875"/>
            <a:ext cx="77978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E93DD9ED-4AA1-4605-8CF1-52074050BB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  <p:sp>
        <p:nvSpPr>
          <p:cNvPr id="18436" name="Title 1">
            <a:extLst>
              <a:ext uri="{FF2B5EF4-FFF2-40B4-BE49-F238E27FC236}">
                <a16:creationId xmlns:a16="http://schemas.microsoft.com/office/drawing/2014/main" id="{D51106D5-A9A8-4394-AD0F-55E325883C09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LNG imports by source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Billion cubic metres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767BF11E-461B-B94C-A61C-2BD38C464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1223963"/>
            <a:ext cx="1728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defRPr/>
            </a:pPr>
            <a:r>
              <a:rPr lang="en-US" altLang="en-US" sz="1050" dirty="0">
                <a:solidFill>
                  <a:srgbClr val="CC2131"/>
                </a:solidFill>
              </a:rPr>
              <a:t>Europe</a:t>
            </a:r>
            <a:endParaRPr lang="en-US" altLang="en-US" sz="600" dirty="0">
              <a:solidFill>
                <a:srgbClr val="CC2131"/>
              </a:solidFill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DCA46780-88AF-344B-9CE4-96855C67E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1223963"/>
            <a:ext cx="1728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defRPr/>
            </a:pPr>
            <a:r>
              <a:rPr lang="en-US" altLang="en-US" sz="1050" dirty="0">
                <a:solidFill>
                  <a:srgbClr val="CC2131"/>
                </a:solidFill>
              </a:rPr>
              <a:t>Japan</a:t>
            </a:r>
            <a:endParaRPr lang="en-US" altLang="en-US" sz="600" dirty="0">
              <a:solidFill>
                <a:srgbClr val="CC2131"/>
              </a:solidFill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C8B9911-E599-D948-8442-7BE0C807D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3741738"/>
            <a:ext cx="1728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defRPr/>
            </a:pPr>
            <a:r>
              <a:rPr lang="en-US" altLang="en-US" sz="1050" dirty="0">
                <a:solidFill>
                  <a:srgbClr val="CC2131"/>
                </a:solidFill>
              </a:rPr>
              <a:t>China</a:t>
            </a:r>
            <a:endParaRPr lang="en-US" altLang="en-US" sz="600" dirty="0">
              <a:solidFill>
                <a:srgbClr val="CC213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0BA0CC-3A57-884C-9463-F95EF05BC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3741738"/>
            <a:ext cx="1728788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pitchFamily="2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defRPr/>
            </a:pPr>
            <a:r>
              <a:rPr lang="en-US" altLang="en-US" sz="1050" dirty="0">
                <a:solidFill>
                  <a:srgbClr val="CC2131"/>
                </a:solidFill>
              </a:rPr>
              <a:t>South Korea</a:t>
            </a:r>
            <a:endParaRPr lang="en-US" altLang="en-US" sz="600" dirty="0">
              <a:solidFill>
                <a:srgbClr val="CC213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>
            <a:extLst>
              <a:ext uri="{FF2B5EF4-FFF2-40B4-BE49-F238E27FC236}">
                <a16:creationId xmlns:a16="http://schemas.microsoft.com/office/drawing/2014/main" id="{3EBDD219-2F2D-4E49-B192-51E5B0E4E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8293100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Footer Placeholder 4">
            <a:extLst>
              <a:ext uri="{FF2B5EF4-FFF2-40B4-BE49-F238E27FC236}">
                <a16:creationId xmlns:a16="http://schemas.microsoft.com/office/drawing/2014/main" id="{F1F3176C-01CF-475E-BB55-5E8DC21732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BP Statistical Review of World Energy 2019</a:t>
            </a:r>
          </a:p>
          <a:p>
            <a:pPr>
              <a:lnSpc>
                <a:spcPts val="1000"/>
              </a:lnSpc>
              <a:buFontTx/>
              <a:buNone/>
            </a:pPr>
            <a:r>
              <a:rPr lang="en-GB" altLang="en-US" sz="800">
                <a:solidFill>
                  <a:schemeClr val="tx2"/>
                </a:solidFill>
              </a:rPr>
              <a:t>© BP p.l.c. 2019</a:t>
            </a:r>
          </a:p>
        </p:txBody>
      </p:sp>
      <p:sp>
        <p:nvSpPr>
          <p:cNvPr id="20483" name="Text Placeholder 11">
            <a:extLst>
              <a:ext uri="{FF2B5EF4-FFF2-40B4-BE49-F238E27FC236}">
                <a16:creationId xmlns:a16="http://schemas.microsoft.com/office/drawing/2014/main" id="{39228521-F46E-4A49-9B86-274FA1F045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60363" y="6300788"/>
            <a:ext cx="5368925" cy="358775"/>
          </a:xfrm>
        </p:spPr>
        <p:txBody>
          <a:bodyPr lIns="0" tIns="0" rIns="0" bIns="0"/>
          <a:lstStyle/>
          <a:p>
            <a:pPr marL="0" indent="0" eaLnBrk="1" hangingPunct="1">
              <a:lnSpc>
                <a:spcPts val="1100"/>
              </a:lnSpc>
              <a:buFont typeface="Arial" panose="020B0604020202020204" pitchFamily="34" charset="0"/>
              <a:buNone/>
            </a:pPr>
            <a:r>
              <a:rPr lang="en-GB" altLang="en-US" sz="800">
                <a:solidFill>
                  <a:schemeClr val="tx2"/>
                </a:solidFill>
              </a:rPr>
              <a:t>Source: Includes data from FGE MENAgas service, IHS.</a:t>
            </a:r>
          </a:p>
        </p:txBody>
      </p:sp>
      <p:sp>
        <p:nvSpPr>
          <p:cNvPr id="20484" name="Title 1">
            <a:extLst>
              <a:ext uri="{FF2B5EF4-FFF2-40B4-BE49-F238E27FC236}">
                <a16:creationId xmlns:a16="http://schemas.microsoft.com/office/drawing/2014/main" id="{792EDE45-C60D-4CB8-B8B6-F8D54B9285D4}"/>
              </a:ext>
            </a:extLst>
          </p:cNvPr>
          <p:cNvSpPr txBox="1">
            <a:spLocks/>
          </p:cNvSpPr>
          <p:nvPr/>
        </p:nvSpPr>
        <p:spPr bwMode="auto">
          <a:xfrm>
            <a:off x="360363" y="585788"/>
            <a:ext cx="84232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1pPr>
            <a:lvl2pPr marL="37931725" indent="-3747452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2pPr>
            <a:lvl3pPr marL="973138" indent="-193675">
              <a:lnSpc>
                <a:spcPts val="1875"/>
              </a:lnSpc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3pPr>
            <a:lvl4pPr marL="1363663" indent="-193675">
              <a:lnSpc>
                <a:spcPts val="1875"/>
              </a:lnSpc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4pPr>
            <a:lvl5pPr marL="1752600" indent="-193675">
              <a:lnSpc>
                <a:spcPts val="1875"/>
              </a:lnSpc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5pPr>
            <a:lvl6pPr marL="22098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6pPr>
            <a:lvl7pPr marL="26670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7pPr>
            <a:lvl8pPr marL="31242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8pPr>
            <a:lvl9pPr marL="3581400" indent="-193675" defTabSz="777875" eaLnBrk="0" fontAlgn="base" hangingPunct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UniversGT-Light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2400">
                <a:solidFill>
                  <a:srgbClr val="CC2131"/>
                </a:solidFill>
              </a:rPr>
              <a:t>Major gas trade movements 2018 </a:t>
            </a:r>
          </a:p>
          <a:p>
            <a:pPr eaLnBrk="1" hangingPunct="1">
              <a:lnSpc>
                <a:spcPts val="2300"/>
              </a:lnSpc>
              <a:buFontTx/>
              <a:buNone/>
            </a:pPr>
            <a:r>
              <a:rPr lang="en-GB" altLang="en-US" sz="1800">
                <a:solidFill>
                  <a:srgbClr val="CC2131"/>
                </a:solidFill>
              </a:rPr>
              <a:t>Trade flows worldwide (billion cubic metres)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P">
      <a:dk1>
        <a:sysClr val="windowText" lastClr="000000"/>
      </a:dk1>
      <a:lt1>
        <a:sysClr val="window" lastClr="FFFFFF"/>
      </a:lt1>
      <a:dk2>
        <a:srgbClr val="7BC143"/>
      </a:dk2>
      <a:lt2>
        <a:srgbClr val="FFE513"/>
      </a:lt2>
      <a:accent1>
        <a:srgbClr val="006A51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P Theme Fonts">
      <a:majorFont>
        <a:latin typeface="UniversGT-Light"/>
        <a:ea typeface=""/>
        <a:cs typeface=""/>
      </a:majorFont>
      <a:minorFont>
        <a:latin typeface="UniversGT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241</Words>
  <Application>Microsoft Office PowerPoint</Application>
  <PresentationFormat>On-screen Show (4:3)</PresentationFormat>
  <Paragraphs>48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UniversGT-Light</vt:lpstr>
      <vt:lpstr>MS PGothic</vt:lpstr>
      <vt:lpstr>Arial</vt:lpstr>
      <vt:lpstr>Calibri</vt:lpstr>
      <vt:lpstr>UniversGT-LightOblique</vt:lpstr>
      <vt:lpstr>Office Theme</vt:lpstr>
      <vt:lpstr>PowerPoint Presentation</vt:lpstr>
      <vt:lpstr>Natural gas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gas slidepack</dc:title>
  <dc:creator>BP</dc:creator>
  <cp:keywords>bp.com/statsreview</cp:keywords>
  <dc:description/>
  <cp:lastModifiedBy>Alison Henry</cp:lastModifiedBy>
  <cp:revision>40</cp:revision>
  <cp:lastPrinted>2014-06-05T12:09:40Z</cp:lastPrinted>
  <dcterms:created xsi:type="dcterms:W3CDTF">2018-06-13T13:52:49Z</dcterms:created>
  <dcterms:modified xsi:type="dcterms:W3CDTF">2019-06-11T10:47:26Z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69bf4a9-87bd-4dbf-a36c-1db5158e5def_Enabled">
    <vt:lpwstr>True</vt:lpwstr>
  </property>
  <property fmtid="{D5CDD505-2E9C-101B-9397-08002B2CF9AE}" pid="3" name="MSIP_Label_569bf4a9-87bd-4dbf-a36c-1db5158e5def_SiteId">
    <vt:lpwstr>ea80952e-a476-42d4-aaf4-5457852b0f7e</vt:lpwstr>
  </property>
  <property fmtid="{D5CDD505-2E9C-101B-9397-08002B2CF9AE}" pid="4" name="MSIP_Label_569bf4a9-87bd-4dbf-a36c-1db5158e5def_Owner">
    <vt:lpwstr>Alison.Henry2@uk.bp.com</vt:lpwstr>
  </property>
  <property fmtid="{D5CDD505-2E9C-101B-9397-08002B2CF9AE}" pid="5" name="MSIP_Label_569bf4a9-87bd-4dbf-a36c-1db5158e5def_SetDate">
    <vt:lpwstr>2019-06-11T10:47:25.7825317Z</vt:lpwstr>
  </property>
  <property fmtid="{D5CDD505-2E9C-101B-9397-08002B2CF9AE}" pid="6" name="MSIP_Label_569bf4a9-87bd-4dbf-a36c-1db5158e5def_Name">
    <vt:lpwstr>General</vt:lpwstr>
  </property>
  <property fmtid="{D5CDD505-2E9C-101B-9397-08002B2CF9AE}" pid="7" name="MSIP_Label_569bf4a9-87bd-4dbf-a36c-1db5158e5def_Application">
    <vt:lpwstr>Microsoft Azure Information Protection</vt:lpwstr>
  </property>
  <property fmtid="{D5CDD505-2E9C-101B-9397-08002B2CF9AE}" pid="8" name="MSIP_Label_569bf4a9-87bd-4dbf-a36c-1db5158e5def_ActionId">
    <vt:lpwstr>eaefbe91-1791-4b2b-964b-1a8490a77176</vt:lpwstr>
  </property>
  <property fmtid="{D5CDD505-2E9C-101B-9397-08002B2CF9AE}" pid="9" name="MSIP_Label_569bf4a9-87bd-4dbf-a36c-1db5158e5def_Extended_MSFT_Method">
    <vt:lpwstr>Manual</vt:lpwstr>
  </property>
  <property fmtid="{D5CDD505-2E9C-101B-9397-08002B2CF9AE}" pid="10" name="Sensitivity">
    <vt:lpwstr>General</vt:lpwstr>
  </property>
</Properties>
</file>